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Lobster"/>
      <p:regular r:id="rId17"/>
    </p:embeddedFont>
    <p:embeddedFont>
      <p:font typeface="Montserrat"/>
      <p:regular r:id="rId18"/>
      <p:bold r:id="rId19"/>
      <p:italic r:id="rId20"/>
      <p:boldItalic r:id="rId21"/>
    </p:embeddedFont>
    <p:embeddedFont>
      <p:font typeface="Lato"/>
      <p:regular r:id="rId22"/>
      <p:bold r:id="rId23"/>
      <p:italic r:id="rId24"/>
      <p:boldItalic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Lato-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obster-regular.fntdata"/><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63a7a8a664365a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63a7a8a664365a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c9f2f459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c9f2f459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dc5d2b62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dc5d2b62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c9f2f459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c9f2f459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c9f2f45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c9f2f45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c9f2f45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c9f2f45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c9f2f45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c9f2f45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ca5045c6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ca5045c6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c9f2f459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c9f2f459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c9f2f459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c9f2f459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130"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txBox="1"/>
          <p:nvPr>
            <p:ph type="title"/>
          </p:nvPr>
        </p:nvSpPr>
        <p:spPr>
          <a:xfrm>
            <a:off x="351600" y="2736850"/>
            <a:ext cx="3997500" cy="1389600"/>
          </a:xfrm>
          <a:prstGeom prst="rect">
            <a:avLst/>
          </a:prstGeom>
          <a:noFill/>
        </p:spPr>
        <p:txBody>
          <a:bodyPr anchorCtr="0" anchor="ctr" bIns="91425" lIns="91425" spcFirstLastPara="1" rIns="91425" wrap="square" tIns="91425">
            <a:noAutofit/>
          </a:bodyPr>
          <a:lstStyle>
            <a:lvl1pPr lvl="0" algn="l">
              <a:lnSpc>
                <a:spcPct val="100000"/>
              </a:lnSpc>
              <a:spcBef>
                <a:spcPts val="0"/>
              </a:spcBef>
              <a:spcAft>
                <a:spcPts val="0"/>
              </a:spcAft>
              <a:buNone/>
              <a:defRPr b="1" sz="2800">
                <a:solidFill>
                  <a:srgbClr val="212121"/>
                </a:solidFill>
              </a:defRPr>
            </a:lvl1pPr>
            <a:lvl2pPr lvl="1" algn="l">
              <a:lnSpc>
                <a:spcPct val="100000"/>
              </a:lnSpc>
              <a:spcBef>
                <a:spcPts val="0"/>
              </a:spcBef>
              <a:spcAft>
                <a:spcPts val="0"/>
              </a:spcAft>
              <a:buNone/>
              <a:defRPr b="1" sz="2800">
                <a:solidFill>
                  <a:srgbClr val="212121"/>
                </a:solidFill>
              </a:defRPr>
            </a:lvl2pPr>
            <a:lvl3pPr lvl="2" algn="l">
              <a:lnSpc>
                <a:spcPct val="100000"/>
              </a:lnSpc>
              <a:spcBef>
                <a:spcPts val="0"/>
              </a:spcBef>
              <a:spcAft>
                <a:spcPts val="0"/>
              </a:spcAft>
              <a:buNone/>
              <a:defRPr b="1" sz="2800">
                <a:solidFill>
                  <a:srgbClr val="212121"/>
                </a:solidFill>
              </a:defRPr>
            </a:lvl3pPr>
            <a:lvl4pPr lvl="3" algn="l">
              <a:lnSpc>
                <a:spcPct val="100000"/>
              </a:lnSpc>
              <a:spcBef>
                <a:spcPts val="0"/>
              </a:spcBef>
              <a:spcAft>
                <a:spcPts val="0"/>
              </a:spcAft>
              <a:buNone/>
              <a:defRPr b="1" sz="2800">
                <a:solidFill>
                  <a:srgbClr val="212121"/>
                </a:solidFill>
              </a:defRPr>
            </a:lvl4pPr>
            <a:lvl5pPr lvl="4" algn="l">
              <a:lnSpc>
                <a:spcPct val="100000"/>
              </a:lnSpc>
              <a:spcBef>
                <a:spcPts val="0"/>
              </a:spcBef>
              <a:spcAft>
                <a:spcPts val="0"/>
              </a:spcAft>
              <a:buNone/>
              <a:defRPr b="1" sz="2800">
                <a:solidFill>
                  <a:srgbClr val="212121"/>
                </a:solidFill>
              </a:defRPr>
            </a:lvl5pPr>
            <a:lvl6pPr lvl="5" algn="l">
              <a:lnSpc>
                <a:spcPct val="100000"/>
              </a:lnSpc>
              <a:spcBef>
                <a:spcPts val="0"/>
              </a:spcBef>
              <a:spcAft>
                <a:spcPts val="0"/>
              </a:spcAft>
              <a:buNone/>
              <a:defRPr b="1" sz="2800">
                <a:solidFill>
                  <a:srgbClr val="212121"/>
                </a:solidFill>
              </a:defRPr>
            </a:lvl6pPr>
            <a:lvl7pPr lvl="6" algn="l">
              <a:lnSpc>
                <a:spcPct val="100000"/>
              </a:lnSpc>
              <a:spcBef>
                <a:spcPts val="0"/>
              </a:spcBef>
              <a:spcAft>
                <a:spcPts val="0"/>
              </a:spcAft>
              <a:buNone/>
              <a:defRPr b="1" sz="2800">
                <a:solidFill>
                  <a:srgbClr val="212121"/>
                </a:solidFill>
              </a:defRPr>
            </a:lvl7pPr>
            <a:lvl8pPr lvl="7" algn="l">
              <a:lnSpc>
                <a:spcPct val="100000"/>
              </a:lnSpc>
              <a:spcBef>
                <a:spcPts val="0"/>
              </a:spcBef>
              <a:spcAft>
                <a:spcPts val="0"/>
              </a:spcAft>
              <a:buNone/>
              <a:defRPr b="1" sz="2800">
                <a:solidFill>
                  <a:srgbClr val="212121"/>
                </a:solidFill>
              </a:defRPr>
            </a:lvl8pPr>
            <a:lvl9pPr lvl="8" algn="l">
              <a:lnSpc>
                <a:spcPct val="100000"/>
              </a:lnSpc>
              <a:spcBef>
                <a:spcPts val="0"/>
              </a:spcBef>
              <a:spcAft>
                <a:spcPts val="0"/>
              </a:spcAft>
              <a:buNone/>
              <a:defRPr b="1" sz="2800">
                <a:solidFill>
                  <a:srgbClr val="212121"/>
                </a:solidFill>
              </a:defRPr>
            </a:lvl9pPr>
          </a:lstStyle>
          <a:p/>
        </p:txBody>
      </p:sp>
      <p:sp>
        <p:nvSpPr>
          <p:cNvPr id="133" name="Google Shape;13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gif"/><Relationship Id="rId4" Type="http://schemas.openxmlformats.org/officeDocument/2006/relationships/image" Target="../media/image16.gif"/><Relationship Id="rId5" Type="http://schemas.openxmlformats.org/officeDocument/2006/relationships/image" Target="../media/image2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8.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2.jpg"/><Relationship Id="rId6"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gif"/><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4"/>
          <p:cNvSpPr txBox="1"/>
          <p:nvPr>
            <p:ph type="ctrTitle"/>
          </p:nvPr>
        </p:nvSpPr>
        <p:spPr>
          <a:xfrm>
            <a:off x="3312125" y="14069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Georgia"/>
                <a:ea typeface="Georgia"/>
                <a:cs typeface="Georgia"/>
                <a:sym typeface="Georgia"/>
              </a:rPr>
              <a:t>PRO_WEAR</a:t>
            </a:r>
            <a:endParaRPr b="1" sz="4800">
              <a:latin typeface="Georgia"/>
              <a:ea typeface="Georgia"/>
              <a:cs typeface="Georgia"/>
              <a:sym typeface="Georgia"/>
            </a:endParaRPr>
          </a:p>
        </p:txBody>
      </p:sp>
      <p:sp>
        <p:nvSpPr>
          <p:cNvPr id="139" name="Google Shape;139;p14"/>
          <p:cNvSpPr txBox="1"/>
          <p:nvPr>
            <p:ph idx="1" type="subTitle"/>
          </p:nvPr>
        </p:nvSpPr>
        <p:spPr>
          <a:xfrm>
            <a:off x="4296975" y="3536150"/>
            <a:ext cx="46290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4"/>
                </a:solidFill>
                <a:latin typeface="Georgia"/>
                <a:ea typeface="Georgia"/>
                <a:cs typeface="Georgia"/>
                <a:sym typeface="Georgia"/>
              </a:rPr>
              <a:t>Presented by :</a:t>
            </a:r>
            <a:endParaRPr sz="2400">
              <a:solidFill>
                <a:schemeClr val="accent4"/>
              </a:solidFill>
              <a:latin typeface="Georgia"/>
              <a:ea typeface="Georgia"/>
              <a:cs typeface="Georgia"/>
              <a:sym typeface="Georgia"/>
            </a:endParaRPr>
          </a:p>
          <a:p>
            <a:pPr indent="0" lvl="0" marL="0" rtl="0" algn="l">
              <a:spcBef>
                <a:spcPts val="0"/>
              </a:spcBef>
              <a:spcAft>
                <a:spcPts val="0"/>
              </a:spcAft>
              <a:buNone/>
            </a:pPr>
            <a:r>
              <a:rPr lang="en" sz="2400">
                <a:solidFill>
                  <a:schemeClr val="accent4"/>
                </a:solidFill>
                <a:latin typeface="Georgia"/>
                <a:ea typeface="Georgia"/>
                <a:cs typeface="Georgia"/>
                <a:sym typeface="Georgia"/>
              </a:rPr>
              <a:t>Roopal, Eshita, Riya &amp; Masudha</a:t>
            </a:r>
            <a:endParaRPr sz="2400">
              <a:solidFill>
                <a:schemeClr val="accent4"/>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3"/>
          <p:cNvSpPr txBox="1"/>
          <p:nvPr>
            <p:ph idx="1" type="body"/>
          </p:nvPr>
        </p:nvSpPr>
        <p:spPr>
          <a:xfrm>
            <a:off x="1347790" y="941742"/>
            <a:ext cx="7038900" cy="14580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333333"/>
              </a:buClr>
              <a:buSzPts val="1800"/>
              <a:buFont typeface="Arial"/>
              <a:buChar char="●"/>
            </a:pPr>
            <a:r>
              <a:rPr lang="en" sz="1800">
                <a:solidFill>
                  <a:srgbClr val="333333"/>
                </a:solidFill>
                <a:highlight>
                  <a:srgbClr val="FFFFFF"/>
                </a:highlight>
                <a:latin typeface="Arial"/>
                <a:ea typeface="Arial"/>
                <a:cs typeface="Arial"/>
                <a:sym typeface="Arial"/>
              </a:rPr>
              <a:t> Which as a result will help to determine the areas that are  most prone to such offences, and thus later can be integrated with maps to provide the users with  the safest routes possible.</a:t>
            </a:r>
            <a:endParaRPr sz="1400">
              <a:solidFill>
                <a:srgbClr val="000000"/>
              </a:solidFill>
              <a:latin typeface="Arial"/>
              <a:ea typeface="Arial"/>
              <a:cs typeface="Arial"/>
              <a:sym typeface="Arial"/>
            </a:endParaRPr>
          </a:p>
          <a:p>
            <a:pPr indent="0" lvl="0" marL="457200" rtl="0" algn="just">
              <a:spcBef>
                <a:spcPts val="1600"/>
              </a:spcBef>
              <a:spcAft>
                <a:spcPts val="1600"/>
              </a:spcAft>
              <a:buNone/>
            </a:pPr>
            <a:r>
              <a:t/>
            </a:r>
            <a:endParaRPr sz="1800">
              <a:solidFill>
                <a:srgbClr val="333333"/>
              </a:solidFill>
              <a:highlight>
                <a:srgbClr val="FFFFFF"/>
              </a:highlight>
              <a:latin typeface="Arial"/>
              <a:ea typeface="Arial"/>
              <a:cs typeface="Arial"/>
              <a:sym typeface="Arial"/>
            </a:endParaRPr>
          </a:p>
        </p:txBody>
      </p:sp>
      <p:pic>
        <p:nvPicPr>
          <p:cNvPr id="205" name="Google Shape;205;p23"/>
          <p:cNvPicPr preferRelativeResize="0"/>
          <p:nvPr/>
        </p:nvPicPr>
        <p:blipFill>
          <a:blip r:embed="rId3">
            <a:alphaModFix/>
          </a:blip>
          <a:stretch>
            <a:fillRect/>
          </a:stretch>
        </p:blipFill>
        <p:spPr>
          <a:xfrm>
            <a:off x="3049150" y="2177375"/>
            <a:ext cx="2685000" cy="2013750"/>
          </a:xfrm>
          <a:prstGeom prst="rect">
            <a:avLst/>
          </a:prstGeom>
          <a:noFill/>
          <a:ln>
            <a:noFill/>
          </a:ln>
        </p:spPr>
      </p:pic>
      <p:pic>
        <p:nvPicPr>
          <p:cNvPr id="206" name="Google Shape;206;p23"/>
          <p:cNvPicPr preferRelativeResize="0"/>
          <p:nvPr/>
        </p:nvPicPr>
        <p:blipFill>
          <a:blip r:embed="rId4">
            <a:alphaModFix/>
          </a:blip>
          <a:stretch>
            <a:fillRect/>
          </a:stretch>
        </p:blipFill>
        <p:spPr>
          <a:xfrm>
            <a:off x="6808275" y="2102424"/>
            <a:ext cx="1426025" cy="2629125"/>
          </a:xfrm>
          <a:prstGeom prst="rect">
            <a:avLst/>
          </a:prstGeom>
          <a:noFill/>
          <a:ln>
            <a:noFill/>
          </a:ln>
        </p:spPr>
      </p:pic>
      <p:pic>
        <p:nvPicPr>
          <p:cNvPr id="207" name="Google Shape;207;p23"/>
          <p:cNvPicPr preferRelativeResize="0"/>
          <p:nvPr/>
        </p:nvPicPr>
        <p:blipFill>
          <a:blip r:embed="rId5">
            <a:alphaModFix/>
          </a:blip>
          <a:stretch>
            <a:fillRect/>
          </a:stretch>
        </p:blipFill>
        <p:spPr>
          <a:xfrm>
            <a:off x="825575" y="2499567"/>
            <a:ext cx="2744350" cy="20308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4"/>
          <p:cNvSpPr txBox="1"/>
          <p:nvPr>
            <p:ph type="title"/>
          </p:nvPr>
        </p:nvSpPr>
        <p:spPr>
          <a:xfrm flipH="1" rot="56397">
            <a:off x="2955369" y="359069"/>
            <a:ext cx="1865351"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txBox="1"/>
          <p:nvPr>
            <p:ph idx="1" type="body"/>
          </p:nvPr>
        </p:nvSpPr>
        <p:spPr>
          <a:xfrm>
            <a:off x="1952075" y="2046150"/>
            <a:ext cx="5068500" cy="1449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7200">
                <a:solidFill>
                  <a:srgbClr val="FFFF00"/>
                </a:solidFill>
                <a:latin typeface="Lobster"/>
                <a:ea typeface="Lobster"/>
                <a:cs typeface="Lobster"/>
                <a:sym typeface="Lobster"/>
              </a:rPr>
              <a:t>THANK YOU</a:t>
            </a:r>
            <a:endParaRPr sz="7200">
              <a:solidFill>
                <a:srgbClr val="FFFF00"/>
              </a:solidFill>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Georgia"/>
                <a:ea typeface="Georgia"/>
                <a:cs typeface="Georgia"/>
                <a:sym typeface="Georgia"/>
              </a:rPr>
              <a:t>Why do we need PRO_WEAR ?</a:t>
            </a:r>
            <a:endParaRPr sz="3600">
              <a:latin typeface="Georgia"/>
              <a:ea typeface="Georgia"/>
              <a:cs typeface="Georgia"/>
              <a:sym typeface="Georgia"/>
            </a:endParaRPr>
          </a:p>
        </p:txBody>
      </p:sp>
      <p:sp>
        <p:nvSpPr>
          <p:cNvPr id="145" name="Google Shape;145;p15"/>
          <p:cNvSpPr txBox="1"/>
          <p:nvPr>
            <p:ph idx="1" type="body"/>
          </p:nvPr>
        </p:nvSpPr>
        <p:spPr>
          <a:xfrm>
            <a:off x="4136225" y="1567550"/>
            <a:ext cx="42003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t>In today’s day and age when no gender is safe regardless of their age, instant help is what we need in case of any emergency situation like accident, robbery,kidnapping etc. Our product aims to notify an individual’s trust worthy contacts and a continuous live location sharing of the victim.</a:t>
            </a:r>
            <a:endParaRPr sz="1800"/>
          </a:p>
          <a:p>
            <a:pPr indent="0" lvl="0" marL="0" rtl="0" algn="just">
              <a:spcBef>
                <a:spcPts val="1600"/>
              </a:spcBef>
              <a:spcAft>
                <a:spcPts val="1600"/>
              </a:spcAft>
              <a:buNone/>
            </a:pPr>
            <a:r>
              <a:t/>
            </a:r>
            <a:endParaRPr sz="1800"/>
          </a:p>
        </p:txBody>
      </p:sp>
      <p:pic>
        <p:nvPicPr>
          <p:cNvPr id="146" name="Google Shape;146;p15"/>
          <p:cNvPicPr preferRelativeResize="0"/>
          <p:nvPr/>
        </p:nvPicPr>
        <p:blipFill>
          <a:blip r:embed="rId3">
            <a:alphaModFix/>
          </a:blip>
          <a:stretch>
            <a:fillRect/>
          </a:stretch>
        </p:blipFill>
        <p:spPr>
          <a:xfrm>
            <a:off x="117875" y="1699525"/>
            <a:ext cx="3825476" cy="2554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2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16"/>
          <p:cNvPicPr preferRelativeResize="0"/>
          <p:nvPr/>
        </p:nvPicPr>
        <p:blipFill rotWithShape="1">
          <a:blip r:embed="rId3">
            <a:alphaModFix/>
          </a:blip>
          <a:srcRect b="7373" l="-1210" r="1209" t="0"/>
          <a:stretch/>
        </p:blipFill>
        <p:spPr>
          <a:xfrm>
            <a:off x="6780200" y="93425"/>
            <a:ext cx="2032525" cy="2478326"/>
          </a:xfrm>
          <a:prstGeom prst="rect">
            <a:avLst/>
          </a:prstGeom>
          <a:noFill/>
          <a:ln>
            <a:noFill/>
          </a:ln>
        </p:spPr>
      </p:pic>
      <p:pic>
        <p:nvPicPr>
          <p:cNvPr id="152" name="Google Shape;152;p16"/>
          <p:cNvPicPr preferRelativeResize="0"/>
          <p:nvPr/>
        </p:nvPicPr>
        <p:blipFill rotWithShape="1">
          <a:blip r:embed="rId4">
            <a:alphaModFix/>
          </a:blip>
          <a:srcRect b="10275" l="0" r="0" t="16587"/>
          <a:stretch/>
        </p:blipFill>
        <p:spPr>
          <a:xfrm>
            <a:off x="109113" y="3070275"/>
            <a:ext cx="3095600" cy="1765850"/>
          </a:xfrm>
          <a:prstGeom prst="rect">
            <a:avLst/>
          </a:prstGeom>
          <a:noFill/>
          <a:ln>
            <a:noFill/>
          </a:ln>
        </p:spPr>
      </p:pic>
      <p:pic>
        <p:nvPicPr>
          <p:cNvPr id="153" name="Google Shape;153;p16"/>
          <p:cNvPicPr preferRelativeResize="0"/>
          <p:nvPr/>
        </p:nvPicPr>
        <p:blipFill>
          <a:blip r:embed="rId5">
            <a:alphaModFix/>
          </a:blip>
          <a:stretch>
            <a:fillRect/>
          </a:stretch>
        </p:blipFill>
        <p:spPr>
          <a:xfrm>
            <a:off x="161362" y="299712"/>
            <a:ext cx="2991126" cy="1680250"/>
          </a:xfrm>
          <a:prstGeom prst="rect">
            <a:avLst/>
          </a:prstGeom>
          <a:noFill/>
          <a:ln>
            <a:noFill/>
          </a:ln>
        </p:spPr>
      </p:pic>
      <p:pic>
        <p:nvPicPr>
          <p:cNvPr id="154" name="Google Shape;154;p16"/>
          <p:cNvPicPr preferRelativeResize="0"/>
          <p:nvPr/>
        </p:nvPicPr>
        <p:blipFill>
          <a:blip r:embed="rId6">
            <a:alphaModFix/>
          </a:blip>
          <a:stretch>
            <a:fillRect/>
          </a:stretch>
        </p:blipFill>
        <p:spPr>
          <a:xfrm>
            <a:off x="3444663" y="1643250"/>
            <a:ext cx="3095600" cy="1856975"/>
          </a:xfrm>
          <a:prstGeom prst="rect">
            <a:avLst/>
          </a:prstGeom>
          <a:noFill/>
          <a:ln>
            <a:noFill/>
          </a:ln>
        </p:spPr>
      </p:pic>
      <p:pic>
        <p:nvPicPr>
          <p:cNvPr id="155" name="Google Shape;155;p16"/>
          <p:cNvPicPr preferRelativeResize="0"/>
          <p:nvPr/>
        </p:nvPicPr>
        <p:blipFill>
          <a:blip r:embed="rId7">
            <a:alphaModFix/>
          </a:blip>
          <a:stretch>
            <a:fillRect/>
          </a:stretch>
        </p:blipFill>
        <p:spPr>
          <a:xfrm>
            <a:off x="6780225" y="2785075"/>
            <a:ext cx="2084600" cy="2145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400"/>
                                        <p:tgtEl>
                                          <p:spTgt spid="15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2" presetSubtype="2">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300"/>
                                        <p:tgtEl>
                                          <p:spTgt spid="1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300"/>
                                        <p:tgtEl>
                                          <p:spTgt spid="1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300"/>
                                        <p:tgtEl>
                                          <p:spTgt spid="152"/>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Georgia"/>
                <a:ea typeface="Georgia"/>
                <a:cs typeface="Georgia"/>
                <a:sym typeface="Georgia"/>
              </a:rPr>
              <a:t>Hardware and technologies used</a:t>
            </a:r>
            <a:endParaRPr sz="3600">
              <a:latin typeface="Georgia"/>
              <a:ea typeface="Georgia"/>
              <a:cs typeface="Georgia"/>
              <a:sym typeface="Georgia"/>
            </a:endParaRPr>
          </a:p>
        </p:txBody>
      </p:sp>
      <p:pic>
        <p:nvPicPr>
          <p:cNvPr id="161" name="Google Shape;161;p17"/>
          <p:cNvPicPr preferRelativeResize="0"/>
          <p:nvPr/>
        </p:nvPicPr>
        <p:blipFill>
          <a:blip r:embed="rId3">
            <a:alphaModFix/>
          </a:blip>
          <a:stretch>
            <a:fillRect/>
          </a:stretch>
        </p:blipFill>
        <p:spPr>
          <a:xfrm>
            <a:off x="3502513" y="1220750"/>
            <a:ext cx="1907575" cy="1717750"/>
          </a:xfrm>
          <a:prstGeom prst="rect">
            <a:avLst/>
          </a:prstGeom>
          <a:noFill/>
          <a:ln>
            <a:noFill/>
          </a:ln>
        </p:spPr>
      </p:pic>
      <p:pic>
        <p:nvPicPr>
          <p:cNvPr id="162" name="Google Shape;162;p17"/>
          <p:cNvPicPr preferRelativeResize="0"/>
          <p:nvPr/>
        </p:nvPicPr>
        <p:blipFill>
          <a:blip r:embed="rId4">
            <a:alphaModFix/>
          </a:blip>
          <a:stretch>
            <a:fillRect/>
          </a:stretch>
        </p:blipFill>
        <p:spPr>
          <a:xfrm>
            <a:off x="6198600" y="2292250"/>
            <a:ext cx="2216125" cy="2020425"/>
          </a:xfrm>
          <a:prstGeom prst="rect">
            <a:avLst/>
          </a:prstGeom>
          <a:noFill/>
          <a:ln>
            <a:noFill/>
          </a:ln>
        </p:spPr>
      </p:pic>
      <p:pic>
        <p:nvPicPr>
          <p:cNvPr id="163" name="Google Shape;163;p17"/>
          <p:cNvPicPr preferRelativeResize="0"/>
          <p:nvPr/>
        </p:nvPicPr>
        <p:blipFill>
          <a:blip r:embed="rId5">
            <a:alphaModFix/>
          </a:blip>
          <a:stretch>
            <a:fillRect/>
          </a:stretch>
        </p:blipFill>
        <p:spPr>
          <a:xfrm>
            <a:off x="617950" y="2292250"/>
            <a:ext cx="1975700" cy="1975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300"/>
                                        <p:tgtEl>
                                          <p:spTgt spid="1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300"/>
                                        <p:tgtEl>
                                          <p:spTgt spid="1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300"/>
                                        <p:tgtEl>
                                          <p:spTgt spid="1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3095550" y="215150"/>
            <a:ext cx="2952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Georgia"/>
                <a:ea typeface="Georgia"/>
                <a:cs typeface="Georgia"/>
                <a:sym typeface="Georgia"/>
              </a:rPr>
              <a:t>About LoRA</a:t>
            </a:r>
            <a:endParaRPr sz="3600">
              <a:latin typeface="Georgia"/>
              <a:ea typeface="Georgia"/>
              <a:cs typeface="Georgia"/>
              <a:sym typeface="Georgia"/>
            </a:endParaRPr>
          </a:p>
        </p:txBody>
      </p:sp>
      <p:pic>
        <p:nvPicPr>
          <p:cNvPr id="169" name="Google Shape;169;p18"/>
          <p:cNvPicPr preferRelativeResize="0"/>
          <p:nvPr/>
        </p:nvPicPr>
        <p:blipFill>
          <a:blip r:embed="rId3">
            <a:alphaModFix/>
          </a:blip>
          <a:stretch>
            <a:fillRect/>
          </a:stretch>
        </p:blipFill>
        <p:spPr>
          <a:xfrm>
            <a:off x="5957775" y="506225"/>
            <a:ext cx="2838811" cy="1600200"/>
          </a:xfrm>
          <a:prstGeom prst="rect">
            <a:avLst/>
          </a:prstGeom>
          <a:noFill/>
          <a:ln>
            <a:noFill/>
          </a:ln>
        </p:spPr>
      </p:pic>
      <p:pic>
        <p:nvPicPr>
          <p:cNvPr id="170" name="Google Shape;170;p18"/>
          <p:cNvPicPr preferRelativeResize="0"/>
          <p:nvPr/>
        </p:nvPicPr>
        <p:blipFill>
          <a:blip r:embed="rId4">
            <a:alphaModFix/>
          </a:blip>
          <a:stretch>
            <a:fillRect/>
          </a:stretch>
        </p:blipFill>
        <p:spPr>
          <a:xfrm>
            <a:off x="4515100" y="2258825"/>
            <a:ext cx="4476499" cy="2606150"/>
          </a:xfrm>
          <a:prstGeom prst="rect">
            <a:avLst/>
          </a:prstGeom>
          <a:noFill/>
          <a:ln>
            <a:noFill/>
          </a:ln>
        </p:spPr>
      </p:pic>
      <p:pic>
        <p:nvPicPr>
          <p:cNvPr id="171" name="Google Shape;171;p18"/>
          <p:cNvPicPr preferRelativeResize="0"/>
          <p:nvPr/>
        </p:nvPicPr>
        <p:blipFill rotWithShape="1">
          <a:blip r:embed="rId5">
            <a:alphaModFix/>
          </a:blip>
          <a:srcRect b="14095" l="12737" r="16421" t="18204"/>
          <a:stretch/>
        </p:blipFill>
        <p:spPr>
          <a:xfrm>
            <a:off x="118850" y="802950"/>
            <a:ext cx="3724100" cy="2292475"/>
          </a:xfrm>
          <a:prstGeom prst="rect">
            <a:avLst/>
          </a:prstGeom>
          <a:noFill/>
          <a:ln>
            <a:noFill/>
          </a:ln>
        </p:spPr>
      </p:pic>
      <p:pic>
        <p:nvPicPr>
          <p:cNvPr id="172" name="Google Shape;172;p18"/>
          <p:cNvPicPr preferRelativeResize="0"/>
          <p:nvPr/>
        </p:nvPicPr>
        <p:blipFill>
          <a:blip r:embed="rId6">
            <a:alphaModFix/>
          </a:blip>
          <a:stretch>
            <a:fillRect/>
          </a:stretch>
        </p:blipFill>
        <p:spPr>
          <a:xfrm>
            <a:off x="118850" y="3257525"/>
            <a:ext cx="3104573" cy="174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19"/>
          <p:cNvPicPr preferRelativeResize="0"/>
          <p:nvPr/>
        </p:nvPicPr>
        <p:blipFill>
          <a:blip r:embed="rId3">
            <a:alphaModFix/>
          </a:blip>
          <a:stretch>
            <a:fillRect/>
          </a:stretch>
        </p:blipFill>
        <p:spPr>
          <a:xfrm>
            <a:off x="0" y="0"/>
            <a:ext cx="9144001" cy="5143499"/>
          </a:xfrm>
          <a:prstGeom prst="rect">
            <a:avLst/>
          </a:prstGeom>
          <a:noFill/>
          <a:ln>
            <a:noFill/>
          </a:ln>
        </p:spPr>
      </p:pic>
      <p:sp>
        <p:nvSpPr>
          <p:cNvPr id="178" name="Google Shape;178;p19"/>
          <p:cNvSpPr txBox="1"/>
          <p:nvPr>
            <p:ph type="title"/>
          </p:nvPr>
        </p:nvSpPr>
        <p:spPr>
          <a:xfrm>
            <a:off x="0" y="1535900"/>
            <a:ext cx="3435900" cy="1389600"/>
          </a:xfrm>
          <a:prstGeom prst="rect">
            <a:avLst/>
          </a:prstGeom>
          <a:solidFill>
            <a:srgbClr val="CCCCCC"/>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Open Sans"/>
                <a:ea typeface="Open Sans"/>
                <a:cs typeface="Open Sans"/>
                <a:sym typeface="Open Sans"/>
              </a:rPr>
              <a:t>How it works ?</a:t>
            </a:r>
            <a:endParaRPr>
              <a:solidFill>
                <a:srgbClr val="0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300"/>
                                        <p:tgtEl>
                                          <p:spTgt spid="1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192725"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Advantages of LoRA</a:t>
            </a:r>
            <a:endParaRPr sz="3000">
              <a:latin typeface="Georgia"/>
              <a:ea typeface="Georgia"/>
              <a:cs typeface="Georgia"/>
              <a:sym typeface="Georgia"/>
            </a:endParaRPr>
          </a:p>
        </p:txBody>
      </p:sp>
      <p:sp>
        <p:nvSpPr>
          <p:cNvPr id="184" name="Google Shape;184;p20"/>
          <p:cNvSpPr txBox="1"/>
          <p:nvPr>
            <p:ph idx="1" type="body"/>
          </p:nvPr>
        </p:nvSpPr>
        <p:spPr>
          <a:xfrm>
            <a:off x="684025" y="1307850"/>
            <a:ext cx="7935900" cy="2906100"/>
          </a:xfrm>
          <a:prstGeom prst="rect">
            <a:avLst/>
          </a:prstGeom>
        </p:spPr>
        <p:txBody>
          <a:bodyPr anchorCtr="0" anchor="t" bIns="91425" lIns="91425" spcFirstLastPara="1" rIns="91425" wrap="square" tIns="91425">
            <a:noAutofit/>
          </a:bodyPr>
          <a:lstStyle/>
          <a:p>
            <a:pPr indent="-342900" lvl="0" marL="838200" rtl="0" algn="just">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Long battery life for devices and sensors due to low power consumption</a:t>
            </a:r>
            <a:endParaRPr sz="1800">
              <a:solidFill>
                <a:srgbClr val="000000"/>
              </a:solidFill>
              <a:highlight>
                <a:srgbClr val="FFFFFF"/>
              </a:highlight>
              <a:latin typeface="Arial"/>
              <a:ea typeface="Arial"/>
              <a:cs typeface="Arial"/>
              <a:sym typeface="Arial"/>
            </a:endParaRPr>
          </a:p>
          <a:p>
            <a:pPr indent="-342900" lvl="0" marL="838200" rtl="0" algn="just">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Low cost implementation due to low cost hardware and unlicensed spectrum</a:t>
            </a:r>
            <a:endParaRPr sz="1800">
              <a:solidFill>
                <a:srgbClr val="000000"/>
              </a:solidFill>
              <a:highlight>
                <a:srgbClr val="FFFFFF"/>
              </a:highlight>
              <a:latin typeface="Arial"/>
              <a:ea typeface="Arial"/>
              <a:cs typeface="Arial"/>
              <a:sym typeface="Arial"/>
            </a:endParaRPr>
          </a:p>
          <a:p>
            <a:pPr indent="-342900" lvl="0" marL="838200" rtl="0" algn="just">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Long range coverage and in-building penetration</a:t>
            </a:r>
            <a:endParaRPr sz="1800">
              <a:solidFill>
                <a:srgbClr val="000000"/>
              </a:solidFill>
              <a:highlight>
                <a:srgbClr val="FFFFFF"/>
              </a:highlight>
              <a:latin typeface="Arial"/>
              <a:ea typeface="Arial"/>
              <a:cs typeface="Arial"/>
              <a:sym typeface="Arial"/>
            </a:endParaRPr>
          </a:p>
          <a:p>
            <a:pPr indent="-342900" lvl="0" marL="838200" rtl="0" algn="just">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Offers a secure transmission network</a:t>
            </a:r>
            <a:endParaRPr sz="1800">
              <a:solidFill>
                <a:srgbClr val="000000"/>
              </a:solidFill>
              <a:highlight>
                <a:srgbClr val="FFFFFF"/>
              </a:highlight>
              <a:latin typeface="Arial"/>
              <a:ea typeface="Arial"/>
              <a:cs typeface="Arial"/>
              <a:sym typeface="Arial"/>
            </a:endParaRPr>
          </a:p>
          <a:p>
            <a:pPr indent="-342900" lvl="0" marL="838200" rtl="0" algn="just">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Scalable network to support future upgrades</a:t>
            </a:r>
            <a:endParaRPr sz="1800">
              <a:solidFill>
                <a:srgbClr val="000000"/>
              </a:solidFill>
              <a:highlight>
                <a:srgbClr val="FFFFFF"/>
              </a:highlight>
              <a:latin typeface="Arial"/>
              <a:ea typeface="Arial"/>
              <a:cs typeface="Arial"/>
              <a:sym typeface="Arial"/>
            </a:endParaRPr>
          </a:p>
          <a:p>
            <a:pPr indent="-342900" lvl="0" marL="838200" rtl="0" algn="just">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Ease of access and connectivity to the cloud applications</a:t>
            </a:r>
            <a:endParaRPr sz="1800">
              <a:solidFill>
                <a:srgbClr val="000000"/>
              </a:solidFill>
              <a:highlight>
                <a:srgbClr val="FFFFFF"/>
              </a:highlight>
              <a:latin typeface="Arial"/>
              <a:ea typeface="Arial"/>
              <a:cs typeface="Arial"/>
              <a:sym typeface="Arial"/>
            </a:endParaRPr>
          </a:p>
          <a:p>
            <a:pPr indent="-342900" lvl="0" marL="838200" rtl="0" algn="just">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Remote management and control access</a:t>
            </a:r>
            <a:endParaRPr sz="1800">
              <a:solidFill>
                <a:srgbClr val="000000"/>
              </a:solidFill>
              <a:highlight>
                <a:srgbClr val="FFFFFF"/>
              </a:highlight>
              <a:latin typeface="Arial"/>
              <a:ea typeface="Arial"/>
              <a:cs typeface="Arial"/>
              <a:sym typeface="Arial"/>
            </a:endParaRPr>
          </a:p>
          <a:p>
            <a:pPr indent="-342900" lvl="0" marL="838200" rtl="0" algn="just">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Highly intelligent architecture</a:t>
            </a:r>
            <a:endParaRPr sz="1800">
              <a:solidFill>
                <a:srgbClr val="000000"/>
              </a:solidFill>
              <a:highlight>
                <a:srgbClr val="FFFFFF"/>
              </a:highlight>
              <a:latin typeface="Arial"/>
              <a:ea typeface="Arial"/>
              <a:cs typeface="Arial"/>
              <a:sym typeface="Arial"/>
            </a:endParaRPr>
          </a:p>
          <a:p>
            <a:pPr indent="0" lvl="0" marL="0" rtl="0" algn="just">
              <a:spcBef>
                <a:spcPts val="4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Georgia"/>
                <a:ea typeface="Georgia"/>
                <a:cs typeface="Georgia"/>
                <a:sym typeface="Georgia"/>
              </a:rPr>
              <a:t>Screenshots</a:t>
            </a:r>
            <a:endParaRPr sz="3000">
              <a:latin typeface="Georgia"/>
              <a:ea typeface="Georgia"/>
              <a:cs typeface="Georgia"/>
              <a:sym typeface="Georgia"/>
            </a:endParaRPr>
          </a:p>
        </p:txBody>
      </p:sp>
      <p:pic>
        <p:nvPicPr>
          <p:cNvPr id="190" name="Google Shape;190;p21"/>
          <p:cNvPicPr preferRelativeResize="0"/>
          <p:nvPr/>
        </p:nvPicPr>
        <p:blipFill>
          <a:blip r:embed="rId3">
            <a:alphaModFix/>
          </a:blip>
          <a:stretch>
            <a:fillRect/>
          </a:stretch>
        </p:blipFill>
        <p:spPr>
          <a:xfrm>
            <a:off x="1297498" y="899575"/>
            <a:ext cx="2363575" cy="4201926"/>
          </a:xfrm>
          <a:prstGeom prst="rect">
            <a:avLst/>
          </a:prstGeom>
          <a:noFill/>
          <a:ln>
            <a:noFill/>
          </a:ln>
        </p:spPr>
      </p:pic>
      <p:pic>
        <p:nvPicPr>
          <p:cNvPr id="191" name="Google Shape;191;p21"/>
          <p:cNvPicPr preferRelativeResize="0"/>
          <p:nvPr/>
        </p:nvPicPr>
        <p:blipFill>
          <a:blip r:embed="rId4">
            <a:alphaModFix/>
          </a:blip>
          <a:stretch>
            <a:fillRect/>
          </a:stretch>
        </p:blipFill>
        <p:spPr>
          <a:xfrm>
            <a:off x="6131350" y="923750"/>
            <a:ext cx="2256575" cy="415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5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5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Future Scope</a:t>
            </a:r>
            <a:endParaRPr sz="3000">
              <a:latin typeface="Georgia"/>
              <a:ea typeface="Georgia"/>
              <a:cs typeface="Georgia"/>
              <a:sym typeface="Georgia"/>
            </a:endParaRPr>
          </a:p>
        </p:txBody>
      </p:sp>
      <p:sp>
        <p:nvSpPr>
          <p:cNvPr id="197" name="Google Shape;197;p22"/>
          <p:cNvSpPr txBox="1"/>
          <p:nvPr>
            <p:ph idx="1" type="body"/>
          </p:nvPr>
        </p:nvSpPr>
        <p:spPr>
          <a:xfrm>
            <a:off x="1297500" y="1019750"/>
            <a:ext cx="7038900" cy="10359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333333"/>
              </a:buClr>
              <a:buSzPts val="1800"/>
              <a:buFont typeface="Arial"/>
              <a:buChar char="●"/>
            </a:pPr>
            <a:r>
              <a:rPr lang="en" sz="1800">
                <a:solidFill>
                  <a:srgbClr val="333333"/>
                </a:solidFill>
                <a:highlight>
                  <a:srgbClr val="FFFFFF"/>
                </a:highlight>
                <a:latin typeface="Arial"/>
                <a:ea typeface="Arial"/>
                <a:cs typeface="Arial"/>
                <a:sym typeface="Arial"/>
              </a:rPr>
              <a:t>With the data collected when one contacts the police as well as the trusted individuals for help, the most targeted age -  group and the most common offences against them can be identified.</a:t>
            </a:r>
            <a:endParaRPr>
              <a:latin typeface="Arial"/>
              <a:ea typeface="Arial"/>
              <a:cs typeface="Arial"/>
              <a:sym typeface="Arial"/>
            </a:endParaRPr>
          </a:p>
        </p:txBody>
      </p:sp>
      <p:pic>
        <p:nvPicPr>
          <p:cNvPr id="198" name="Google Shape;198;p22"/>
          <p:cNvPicPr preferRelativeResize="0"/>
          <p:nvPr/>
        </p:nvPicPr>
        <p:blipFill>
          <a:blip r:embed="rId3">
            <a:alphaModFix/>
          </a:blip>
          <a:stretch>
            <a:fillRect/>
          </a:stretch>
        </p:blipFill>
        <p:spPr>
          <a:xfrm>
            <a:off x="5743920" y="2604150"/>
            <a:ext cx="2592476" cy="2093925"/>
          </a:xfrm>
          <a:prstGeom prst="rect">
            <a:avLst/>
          </a:prstGeom>
          <a:noFill/>
          <a:ln>
            <a:noFill/>
          </a:ln>
        </p:spPr>
      </p:pic>
      <p:pic>
        <p:nvPicPr>
          <p:cNvPr id="199" name="Google Shape;199;p22"/>
          <p:cNvPicPr preferRelativeResize="0"/>
          <p:nvPr/>
        </p:nvPicPr>
        <p:blipFill>
          <a:blip r:embed="rId4">
            <a:alphaModFix/>
          </a:blip>
          <a:stretch>
            <a:fillRect/>
          </a:stretch>
        </p:blipFill>
        <p:spPr>
          <a:xfrm>
            <a:off x="1867075" y="2587950"/>
            <a:ext cx="2592475" cy="20939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